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16"/>
  </p:notesMasterIdLst>
  <p:sldIdLst>
    <p:sldId id="275" r:id="rId2"/>
    <p:sldId id="285" r:id="rId3"/>
    <p:sldId id="258" r:id="rId4"/>
    <p:sldId id="282" r:id="rId5"/>
    <p:sldId id="281" r:id="rId6"/>
    <p:sldId id="279" r:id="rId7"/>
    <p:sldId id="286" r:id="rId8"/>
    <p:sldId id="257" r:id="rId9"/>
    <p:sldId id="276" r:id="rId10"/>
    <p:sldId id="280" r:id="rId11"/>
    <p:sldId id="259" r:id="rId12"/>
    <p:sldId id="283" r:id="rId13"/>
    <p:sldId id="264" r:id="rId14"/>
    <p:sldId id="284" r:id="rId15"/>
  </p:sldIdLst>
  <p:sldSz cx="9144000" cy="6858000" type="screen4x3"/>
  <p:notesSz cx="6797675" cy="992663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淺色樣式 2 - 輔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淺色樣式 2 - 輔色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淺色樣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50" autoAdjust="0"/>
    <p:restoredTop sz="92027" autoAdjust="0"/>
  </p:normalViewPr>
  <p:slideViewPr>
    <p:cSldViewPr>
      <p:cViewPr varScale="1">
        <p:scale>
          <a:sx n="76" d="100"/>
          <a:sy n="76" d="100"/>
        </p:scale>
        <p:origin x="156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9" d="100"/>
        <a:sy n="169" d="100"/>
      </p:scale>
      <p:origin x="0" y="-269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38D33-758B-42CD-B792-12B22CFC1FF2}" type="datetimeFigureOut">
              <a:rPr lang="zh-TW" altLang="en-US" smtClean="0"/>
              <a:t>2024/5/16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EAA330-8E25-450D-90BC-1BABDBCB6B8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47440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AA330-8E25-450D-90BC-1BABDBCB6B84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6503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AA330-8E25-450D-90BC-1BABDBCB6B84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79450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/>
              <a:t>增加勾選是否研提續案</a:t>
            </a:r>
            <a:endParaRPr lang="en-US" altLang="zh-TW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/>
              <a:t>第一年計畫以及第二年計畫的提列</a:t>
            </a:r>
            <a:endParaRPr lang="en-US" altLang="zh-TW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AA330-8E25-450D-90BC-1BABDBCB6B84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7260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0C8059A-11E6-400A-8CE5-7A3C7308015C}" type="datetime1">
              <a:rPr lang="zh-TW" altLang="en-US" smtClean="0"/>
              <a:t>2024/5/16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517D06-D125-4912-A642-8C7B763F3E2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256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A65EEB0-2966-4B0C-8E7E-5F64364403AC}" type="datetime1">
              <a:rPr lang="zh-TW" altLang="en-US" smtClean="0"/>
              <a:t>2024/5/16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517D06-D125-4912-A642-8C7B763F3E2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2634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1612D3-37D4-4C13-BE21-A5775D54BC70}" type="datetime1">
              <a:rPr lang="zh-TW" altLang="en-US" smtClean="0"/>
              <a:t>2024/5/16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517D06-D125-4912-A642-8C7B763F3E2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0841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E21727-8453-4519-BCF4-FF36E81C4BED}" type="datetime1">
              <a:rPr lang="zh-TW" altLang="en-US" smtClean="0"/>
              <a:t>2024/5/16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2800">
                <a:latin typeface="+mj-lt"/>
              </a:defRPr>
            </a:lvl1pPr>
          </a:lstStyle>
          <a:p>
            <a:fld id="{0D517D06-D125-4912-A642-8C7B763F3E22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53472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C80EB7-A925-4FA7-98D0-82E95BFCECE8}" type="datetime1">
              <a:rPr lang="zh-TW" altLang="en-US" smtClean="0"/>
              <a:t>2024/5/16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517D06-D125-4912-A642-8C7B763F3E2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8514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85950E-C182-49BB-9E90-58F58E7CBC37}" type="datetime1">
              <a:rPr lang="zh-TW" altLang="en-US" smtClean="0"/>
              <a:t>2024/5/16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517D06-D125-4912-A642-8C7B763F3E2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4066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E871D24-70ED-4DFD-86CB-8A1590EA6C35}" type="datetime1">
              <a:rPr lang="zh-TW" altLang="en-US" smtClean="0"/>
              <a:t>2024/5/16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517D06-D125-4912-A642-8C7B763F3E2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5689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FD76C1-6A27-4C8B-B35C-52135D936D98}" type="datetime1">
              <a:rPr lang="zh-TW" altLang="en-US" smtClean="0"/>
              <a:t>2024/5/16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517D06-D125-4912-A642-8C7B763F3E2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37567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C36CF-5B66-4B43-9E1D-FE5EA7E71409}" type="datetime1">
              <a:rPr lang="zh-TW" altLang="en-US" smtClean="0"/>
              <a:t>2024/5/16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517D06-D125-4912-A642-8C7B763F3E2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1512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15B595A-3A3F-4FC5-B6F3-58A21F44305C}" type="datetime1">
              <a:rPr lang="zh-TW" altLang="en-US" smtClean="0"/>
              <a:t>2024/5/16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517D06-D125-4912-A642-8C7B763F3E2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3749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10898F7-D6C2-44F2-B05A-7E29A8D8B04A}" type="datetime1">
              <a:rPr lang="zh-TW" altLang="en-US" smtClean="0"/>
              <a:t>2024/5/16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517D06-D125-4912-A642-8C7B763F3E2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73039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5873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57317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7D06-D125-4912-A642-8C7B763F3E22}" type="slidenum">
              <a:rPr lang="zh-TW" altLang="en-US" smtClean="0"/>
              <a:pPr/>
              <a:t>9</a:t>
            </a:fld>
            <a:endParaRPr lang="zh-TW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3528" y="46738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latin typeface="Calibri" panose="020F0502020204030204" pitchFamily="34" charset="0"/>
                <a:ea typeface="微軟正黑體" panose="020B0604030504040204" pitchFamily="34" charset="-120"/>
              </a:rPr>
              <a:t>伍、查核點說明</a:t>
            </a:r>
            <a:endParaRPr lang="zh-TW" altLang="en-US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791593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一、</a:t>
            </a:r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期中查核點</a:t>
            </a: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(113</a:t>
            </a:r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年</a:t>
            </a: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11</a:t>
            </a:r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月</a:t>
            </a: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14</a:t>
            </a:r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日前</a:t>
            </a: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9" name="矩形 8"/>
          <p:cNvSpPr/>
          <p:nvPr/>
        </p:nvSpPr>
        <p:spPr>
          <a:xfrm>
            <a:off x="467544" y="3167857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二、期末查核點</a:t>
            </a: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(114</a:t>
            </a:r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年</a:t>
            </a: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3</a:t>
            </a:r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月</a:t>
            </a: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10</a:t>
            </a:r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日前</a:t>
            </a: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2" name="矩形 1"/>
          <p:cNvSpPr/>
          <p:nvPr/>
        </p:nvSpPr>
        <p:spPr>
          <a:xfrm>
            <a:off x="1115616" y="5469031"/>
            <a:ext cx="73985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TW" altLang="en-US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撰寫說明：</a:t>
            </a:r>
            <a:endParaRPr lang="en-US" altLang="zh-TW" dirty="0">
              <a:solidFill>
                <a:srgbClr val="FF000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  <a:p>
            <a:pPr fontAlgn="base"/>
            <a:r>
              <a:rPr lang="en-US" altLang="zh-TW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一</a:t>
            </a:r>
            <a:r>
              <a:rPr lang="en-US" altLang="zh-TW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)</a:t>
            </a:r>
            <a:r>
              <a:rPr lang="zh-TW" altLang="en-US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查核點應按時間順依序編列，內容以具體完成事項為原則</a:t>
            </a:r>
            <a:r>
              <a:rPr lang="zh-TW" altLang="en-US" dirty="0">
                <a:solidFill>
                  <a:srgbClr val="FF0000"/>
                </a:solidFill>
                <a:latin typeface="Calibri" panose="020F0502020204030204" pitchFamily="34" charset="0"/>
              </a:rPr>
              <a:t>，並提出明確量化數字</a:t>
            </a:r>
            <a:endParaRPr lang="en-US" altLang="zh-TW" dirty="0">
              <a:solidFill>
                <a:srgbClr val="FF000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  <a:p>
            <a:pPr fontAlgn="base"/>
            <a:r>
              <a:rPr lang="en-US" altLang="zh-TW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二</a:t>
            </a:r>
            <a:r>
              <a:rPr lang="en-US" altLang="zh-TW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)</a:t>
            </a:r>
            <a:r>
              <a:rPr lang="zh-TW" altLang="en-US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每分項工作之期中、期末至少各一項查核點</a:t>
            </a:r>
            <a:endParaRPr lang="en-US" altLang="zh-TW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830580"/>
              </p:ext>
            </p:extLst>
          </p:nvPr>
        </p:nvGraphicFramePr>
        <p:xfrm>
          <a:off x="576064" y="1210373"/>
          <a:ext cx="8028384" cy="190803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7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7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70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607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查核點編號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預定完成日期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sz="16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查核點內容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sz="16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執行人員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607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607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607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607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597255"/>
              </p:ext>
            </p:extLst>
          </p:nvPr>
        </p:nvGraphicFramePr>
        <p:xfrm>
          <a:off x="576064" y="3537189"/>
          <a:ext cx="8028384" cy="190803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7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7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70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607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查核點編號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預定完成日期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sz="16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查核點內容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sz="16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執行人員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607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607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607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607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17227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23528" y="46738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/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陸、預期效益</a:t>
            </a:r>
            <a:endParaRPr lang="zh-TW" altLang="zh-TW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7D06-D125-4912-A642-8C7B763F3E22}" type="slidenum">
              <a:rPr lang="zh-TW" altLang="en-US" smtClean="0"/>
              <a:t>10</a:t>
            </a:fld>
            <a:endParaRPr lang="zh-TW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0140" y="827420"/>
            <a:ext cx="82263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一、量化效益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 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5986095"/>
              </p:ext>
            </p:extLst>
          </p:nvPr>
        </p:nvGraphicFramePr>
        <p:xfrm>
          <a:off x="662932" y="1268760"/>
          <a:ext cx="8013523" cy="472909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847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0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69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48072">
                <a:tc gridSpan="2"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評估項目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計畫執行</a:t>
                      </a: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前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預期效益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單位</a:t>
                      </a:r>
                      <a:endParaRPr lang="en-US" alt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可自行修正</a:t>
                      </a: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48">
                <a:tc gridSpan="2"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成本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千元</a:t>
                      </a: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146">
                <a:tc gridSpan="2"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產值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千元</a:t>
                      </a: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9958">
                <a:tc gridSpan="2"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農產品通過驗證數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9958">
                <a:tc gridSpan="2"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拓展通路個數</a:t>
                      </a: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必填</a:t>
                      </a: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6432">
                <a:tc rowSpan="2"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就業人次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固定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</a:t>
                      </a: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臨時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</a:t>
                      </a: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9958">
                <a:tc gridSpan="2"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新開發產品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5599">
                <a:tc gridSpan="2"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新成立品牌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個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61132459"/>
                  </a:ext>
                </a:extLst>
              </a:tr>
              <a:tr h="315599">
                <a:tc gridSpan="2"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體驗活動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人次</a:t>
                      </a: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場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284">
                <a:tc gridSpan="2"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（自行增加）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647990" y="6047535"/>
            <a:ext cx="7830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TW" altLang="en-US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撰寫說明：本表之單位僅供參考，請自行依據實際計算方式進行單位修正。</a:t>
            </a:r>
            <a:endParaRPr lang="en-US" altLang="zh-TW" dirty="0">
              <a:solidFill>
                <a:srgbClr val="FF000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97286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7D06-D125-4912-A642-8C7B763F3E22}" type="slidenum">
              <a:rPr lang="zh-TW" altLang="en-US" smtClean="0"/>
              <a:t>11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450140" y="764704"/>
            <a:ext cx="82263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二、質化效益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：(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請說明計畫對社會、產業、環境等部分產生之質化影響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297710"/>
              </p:ext>
            </p:extLst>
          </p:nvPr>
        </p:nvGraphicFramePr>
        <p:xfrm>
          <a:off x="549106" y="1628800"/>
          <a:ext cx="8028384" cy="392084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7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607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影響面向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影響內容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607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社會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145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產業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607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環境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607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r>
                        <a:rPr lang="zh-TW" alt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自行增加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30442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53938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柒、總經費預算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002705"/>
              </p:ext>
            </p:extLst>
          </p:nvPr>
        </p:nvGraphicFramePr>
        <p:xfrm>
          <a:off x="251520" y="887181"/>
          <a:ext cx="8640958" cy="4630051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72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8417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2180">
                <a:tc gridSpan="2">
                  <a:txBody>
                    <a:bodyPr/>
                    <a:lstStyle/>
                    <a:p>
                      <a:pPr algn="r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經費說明</a:t>
                      </a: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會計科目及代號</a:t>
                      </a:r>
                    </a:p>
                  </a:txBody>
                  <a:tcPr marL="17779" marR="17779" marT="0" marB="0" anchor="ctr"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zh-TW" sz="1600" kern="10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補助款</a:t>
                      </a:r>
                    </a:p>
                    <a:p>
                      <a:pPr algn="ctr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0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(A)</a:t>
                      </a: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zh-TW" sz="1600" kern="10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補助款佔該項目經費比例</a:t>
                      </a:r>
                      <a:r>
                        <a:rPr lang="en-US" altLang="zh-TW" sz="1600" kern="10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%</a:t>
                      </a: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zh-TW" altLang="en-US" sz="1600" kern="10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自籌</a:t>
                      </a:r>
                      <a:r>
                        <a:rPr lang="zh-TW" sz="1600" kern="10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款</a:t>
                      </a:r>
                    </a:p>
                    <a:p>
                      <a:pPr algn="ctr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0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(B)</a:t>
                      </a: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zh-TW" sz="1600" kern="10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合計</a:t>
                      </a:r>
                    </a:p>
                    <a:p>
                      <a:pPr algn="ctr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0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(C)=(A)+(B)</a:t>
                      </a: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endParaRPr lang="en-US" alt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zh-TW" altLang="en-US" sz="1600" kern="10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說明</a:t>
                      </a:r>
                      <a:endParaRPr lang="zh-TW" sz="1600" b="1" kern="100" baseline="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17779" marR="17779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162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第一級</a:t>
                      </a: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第二級</a:t>
                      </a: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%</a:t>
                      </a:r>
                      <a:endParaRPr lang="zh-TW" alt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283">
                <a:tc rowSpan="9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業務費</a:t>
                      </a: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顧問</a:t>
                      </a: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%</a:t>
                      </a:r>
                      <a:endParaRPr lang="zh-TW" alt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28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租金</a:t>
                      </a: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%</a:t>
                      </a:r>
                      <a:endParaRPr lang="zh-TW" alt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528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權利使用費</a:t>
                      </a: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endParaRPr lang="zh-TW" altLang="en-US" baseline="0" dirty="0"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%</a:t>
                      </a:r>
                      <a:endParaRPr lang="zh-TW" alt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endParaRPr lang="zh-TW" altLang="en-US" baseline="0" dirty="0"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endParaRPr lang="zh-TW" altLang="en-US" baseline="0"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endParaRPr lang="zh-TW" altLang="en-US" baseline="0" dirty="0"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528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委託勞務費</a:t>
                      </a: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%</a:t>
                      </a:r>
                      <a:endParaRPr lang="zh-TW" alt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528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按日按件計資酬金</a:t>
                      </a: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%</a:t>
                      </a:r>
                      <a:endParaRPr lang="zh-TW" alt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28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物品</a:t>
                      </a: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baseline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%</a:t>
                      </a:r>
                      <a:endParaRPr lang="zh-TW" alt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28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雜支</a:t>
                      </a: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endParaRPr lang="zh-TW" altLang="en-US" baseline="0"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baseline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%</a:t>
                      </a:r>
                      <a:endParaRPr lang="zh-TW" alt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endParaRPr lang="zh-TW" altLang="en-US" baseline="0" dirty="0"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endParaRPr lang="zh-TW" altLang="en-US" baseline="0"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endParaRPr lang="zh-TW" altLang="en-US" baseline="0" dirty="0"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28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資訊服務</a:t>
                      </a: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baseline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%</a:t>
                      </a:r>
                      <a:endParaRPr lang="zh-TW" alt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528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國內旅費</a:t>
                      </a: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baseline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%</a:t>
                      </a:r>
                      <a:endParaRPr lang="zh-TW" alt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00162"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計畫總經費</a:t>
                      </a:r>
                    </a:p>
                  </a:txBody>
                  <a:tcPr marL="17779" marR="17779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%</a:t>
                      </a:r>
                      <a:endParaRPr lang="zh-TW" alt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6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</a:endParaRPr>
                    </a:p>
                  </a:txBody>
                  <a:tcPr marL="17779" marR="17779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7D06-D125-4912-A642-8C7B763F3E22}" type="slidenum">
              <a:rPr lang="zh-TW" altLang="en-US" smtClean="0"/>
              <a:t>12</a:t>
            </a:fld>
            <a:endParaRPr lang="zh-TW" altLang="en-US"/>
          </a:p>
        </p:txBody>
      </p:sp>
      <p:sp>
        <p:nvSpPr>
          <p:cNvPr id="3" name="文字方塊 2"/>
          <p:cNvSpPr txBox="1"/>
          <p:nvPr/>
        </p:nvSpPr>
        <p:spPr>
          <a:xfrm>
            <a:off x="683568" y="5517232"/>
            <a:ext cx="74168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填寫說明</a:t>
            </a:r>
            <a:endParaRPr lang="en-US" altLang="zh-TW" sz="1600" b="1" dirty="0">
              <a:solidFill>
                <a:srgbClr val="FF000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  <a:p>
            <a:r>
              <a:rPr lang="en-US" altLang="zh-TW" sz="16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1.</a:t>
            </a:r>
            <a:r>
              <a:rPr lang="zh-TW" altLang="en-US" sz="16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委託勞務費以不超過總經費</a:t>
            </a:r>
            <a:r>
              <a:rPr lang="en-US" altLang="zh-TW" sz="16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50%</a:t>
            </a:r>
            <a:r>
              <a:rPr lang="zh-TW" altLang="en-US" sz="16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為原則。</a:t>
            </a:r>
            <a:endParaRPr lang="en-US" altLang="zh-TW" sz="1600" b="1" dirty="0">
              <a:solidFill>
                <a:srgbClr val="FF000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  <a:p>
            <a:r>
              <a:rPr lang="en-US" altLang="zh-TW" sz="16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2.雜支以不超過</a:t>
            </a:r>
            <a:r>
              <a:rPr lang="zh-TW" altLang="en-US" sz="16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總經費</a:t>
            </a:r>
            <a:r>
              <a:rPr lang="en-US" altLang="zh-TW" sz="16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10%為原則。</a:t>
            </a:r>
          </a:p>
          <a:p>
            <a:r>
              <a:rPr lang="en-US" altLang="zh-TW" sz="16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3.</a:t>
            </a:r>
            <a:r>
              <a:rPr lang="zh-TW" altLang="en-US" sz="16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列出時本頁請務必簽名用印</a:t>
            </a:r>
            <a:r>
              <a:rPr lang="en-US" altLang="zh-TW" sz="16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(</a:t>
            </a:r>
            <a:r>
              <a:rPr lang="zh-TW" altLang="en-US" sz="16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個人</a:t>
            </a:r>
            <a:r>
              <a:rPr lang="en-US" altLang="zh-TW" sz="16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)</a:t>
            </a:r>
            <a:r>
              <a:rPr lang="zh-TW" altLang="en-US" sz="16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或用大小章</a:t>
            </a:r>
            <a:r>
              <a:rPr lang="en-US" altLang="zh-TW" sz="16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(</a:t>
            </a:r>
            <a:r>
              <a:rPr lang="zh-TW" altLang="en-US" sz="16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公司行號</a:t>
            </a:r>
            <a:r>
              <a:rPr lang="en-US" altLang="zh-TW" sz="16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)</a:t>
            </a:r>
            <a:r>
              <a:rPr lang="zh-TW" altLang="en-US" sz="16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。</a:t>
            </a:r>
            <a:endParaRPr lang="en-US" altLang="zh-TW" sz="1600" b="1" dirty="0">
              <a:solidFill>
                <a:srgbClr val="FF000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  <a:p>
            <a:r>
              <a:rPr lang="en-US" altLang="zh-TW" sz="16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4.</a:t>
            </a:r>
            <a:r>
              <a:rPr lang="zh-TW" altLang="en-US" sz="16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單位請四捨五入至千元。</a:t>
            </a:r>
          </a:p>
        </p:txBody>
      </p:sp>
      <p:sp>
        <p:nvSpPr>
          <p:cNvPr id="6" name="矩形 5"/>
          <p:cNvSpPr/>
          <p:nvPr/>
        </p:nvSpPr>
        <p:spPr>
          <a:xfrm>
            <a:off x="6372200" y="5589240"/>
            <a:ext cx="1798320" cy="12042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TW" altLang="en-US"/>
          </a:p>
        </p:txBody>
      </p:sp>
      <p:sp>
        <p:nvSpPr>
          <p:cNvPr id="8" name="文字方塊 2"/>
          <p:cNvSpPr txBox="1">
            <a:spLocks noChangeArrowheads="1"/>
          </p:cNvSpPr>
          <p:nvPr/>
        </p:nvSpPr>
        <p:spPr bwMode="auto">
          <a:xfrm>
            <a:off x="6508407" y="6400412"/>
            <a:ext cx="152590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200" kern="100" dirty="0">
                <a:effectLst/>
                <a:latin typeface="Callibri"/>
                <a:ea typeface="微軟正黑體" panose="020B0604030504040204" pitchFamily="34" charset="-120"/>
                <a:cs typeface="Times New Roman" panose="02020603050405020304" pitchFamily="18" charset="0"/>
              </a:rPr>
              <a:t>(</a:t>
            </a:r>
            <a:r>
              <a:rPr lang="zh-TW" sz="1200" kern="100" dirty="0">
                <a:effectLst/>
                <a:latin typeface="Callibri"/>
                <a:ea typeface="微軟正黑體" panose="020B0604030504040204" pitchFamily="34" charset="-120"/>
                <a:cs typeface="Times New Roman" panose="02020603050405020304" pitchFamily="18" charset="0"/>
              </a:rPr>
              <a:t>申請人簽章及用印</a:t>
            </a:r>
            <a:r>
              <a:rPr lang="en-US" sz="1200" kern="100" dirty="0">
                <a:effectLst/>
                <a:latin typeface="Callibri"/>
                <a:ea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  <a:endParaRPr lang="zh-TW" sz="1200" kern="100" dirty="0">
              <a:effectLst/>
              <a:latin typeface="Callibri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720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1525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749660" y="1749188"/>
            <a:ext cx="7848872" cy="5073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ts val="5000"/>
              </a:lnSpc>
            </a:pP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壹、計畫緣起及摘要</a:t>
            </a:r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…….…………..………..0</a:t>
            </a:r>
          </a:p>
          <a:p>
            <a:pPr algn="dist">
              <a:lnSpc>
                <a:spcPts val="5000"/>
              </a:lnSpc>
            </a:pP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貳、合作動機與方式</a:t>
            </a:r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…………………………..0</a:t>
            </a:r>
          </a:p>
          <a:p>
            <a:pPr algn="dist">
              <a:lnSpc>
                <a:spcPts val="5000"/>
              </a:lnSpc>
            </a:pP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參、產業環境及計畫營運說明</a:t>
            </a:r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………….….0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algn="dist">
              <a:lnSpc>
                <a:spcPts val="5000"/>
              </a:lnSpc>
            </a:pP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肆、</a:t>
            </a:r>
            <a:r>
              <a:rPr lang="zh-TW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計畫策略與進行方</a:t>
            </a: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式</a:t>
            </a:r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……………….……0</a:t>
            </a:r>
          </a:p>
          <a:p>
            <a:pPr algn="dist">
              <a:lnSpc>
                <a:spcPts val="5000"/>
              </a:lnSpc>
            </a:pP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伍、查核點說明</a:t>
            </a:r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…………..…………………….0</a:t>
            </a:r>
          </a:p>
          <a:p>
            <a:pPr algn="dist">
              <a:lnSpc>
                <a:spcPts val="5000"/>
              </a:lnSpc>
            </a:pP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陸、預期效益</a:t>
            </a:r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…………..………………………..0</a:t>
            </a:r>
          </a:p>
          <a:p>
            <a:pPr algn="dist">
              <a:lnSpc>
                <a:spcPts val="5000"/>
              </a:lnSpc>
            </a:pP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柒、總經費預算編列</a:t>
            </a:r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…………..………………0</a:t>
            </a:r>
          </a:p>
          <a:p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65936" y="94123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計畫構想書大網</a:t>
            </a:r>
            <a:endParaRPr lang="zh-TW" altLang="en-US" sz="3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40801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04086" y="1268759"/>
            <a:ext cx="84249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一、</a:t>
            </a:r>
            <a:r>
              <a:rPr lang="zh-TW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計畫</a:t>
            </a:r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緣起</a:t>
            </a: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：</a:t>
            </a:r>
          </a:p>
          <a:p>
            <a:r>
              <a:rPr lang="zh-TW" altLang="en-US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撰寫建議</a:t>
            </a:r>
            <a:r>
              <a:rPr lang="en-US" altLang="zh-TW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：</a:t>
            </a:r>
          </a:p>
          <a:p>
            <a:r>
              <a:rPr lang="en-US" altLang="zh-TW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(一)</a:t>
            </a:r>
            <a:r>
              <a:rPr lang="zh-TW" altLang="zh-TW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請說明本計畫</a:t>
            </a:r>
            <a:r>
              <a:rPr lang="zh-TW" altLang="en-US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想解決之現況，</a:t>
            </a:r>
            <a:r>
              <a:rPr lang="zh-TW" altLang="zh-TW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如目前</a:t>
            </a:r>
            <a:r>
              <a:rPr lang="zh-TW" altLang="en-US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產業現況、遭遇之問題挑戰。</a:t>
            </a:r>
            <a:endParaRPr lang="en-US" altLang="zh-TW" dirty="0">
              <a:solidFill>
                <a:srgbClr val="FF000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  <a:p>
            <a:r>
              <a:rPr lang="en-US" altLang="zh-TW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(</a:t>
            </a:r>
            <a:r>
              <a:rPr lang="zh-TW" altLang="zh-TW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二</a:t>
            </a:r>
            <a:r>
              <a:rPr lang="en-US" altLang="zh-TW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)</a:t>
            </a:r>
            <a:r>
              <a:rPr lang="zh-TW" altLang="zh-TW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請根據前述，</a:t>
            </a:r>
            <a:r>
              <a:rPr lang="zh-TW" altLang="en-US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如何</a:t>
            </a:r>
            <a:r>
              <a:rPr lang="zh-TW" altLang="zh-TW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藉由創新加值經營機制提供解決方案或增加具體效益。</a:t>
            </a:r>
            <a:endParaRPr lang="en-US" altLang="zh-TW" dirty="0">
              <a:solidFill>
                <a:srgbClr val="FF000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  <a:p>
            <a:r>
              <a:rPr lang="en-US" altLang="zh-TW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※</a:t>
            </a:r>
            <a:r>
              <a:rPr lang="zh-TW" altLang="en-US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如為</a:t>
            </a:r>
            <a:r>
              <a:rPr lang="zh-TW" altLang="en-US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延續案</a:t>
            </a:r>
            <a:r>
              <a:rPr lang="zh-TW" altLang="en-US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須說明上一年度計畫執行成果，如實際執行效益、成果以及延續目的</a:t>
            </a:r>
            <a:endParaRPr lang="en-US" altLang="zh-TW" dirty="0">
              <a:solidFill>
                <a:srgbClr val="FF000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28" y="620688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latin typeface="Calibri" panose="020F0502020204030204" pitchFamily="34" charset="0"/>
                <a:ea typeface="微軟正黑體" panose="020B0604030504040204" pitchFamily="34" charset="-120"/>
              </a:rPr>
              <a:t>壹、計畫緣起與摘要</a:t>
            </a:r>
            <a:endParaRPr lang="zh-TW" altLang="en-US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7D06-D125-4912-A642-8C7B763F3E22}" type="slidenum">
              <a:rPr lang="zh-TW" altLang="en-US" smtClean="0">
                <a:latin typeface="Calibri" panose="020F0502020204030204" pitchFamily="34" charset="0"/>
                <a:ea typeface="微軟正黑體" panose="020B0604030504040204" pitchFamily="34" charset="-120"/>
              </a:rPr>
              <a:t>2</a:t>
            </a:fld>
            <a:endParaRPr lang="zh-TW" altLang="en-US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3070701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二、</a:t>
            </a:r>
            <a:r>
              <a:rPr lang="zh-TW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計畫</a:t>
            </a:r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摘要</a:t>
            </a: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：</a:t>
            </a:r>
          </a:p>
          <a:p>
            <a:r>
              <a:rPr lang="zh-TW" altLang="en-US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撰寫建議</a:t>
            </a:r>
            <a:r>
              <a:rPr lang="en-US" altLang="zh-TW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：</a:t>
            </a:r>
            <a:r>
              <a:rPr lang="zh-TW" altLang="en-US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簡要說明本計畫之執行方式及預期產出等。</a:t>
            </a:r>
            <a:endParaRPr lang="en-US" altLang="zh-TW" dirty="0">
              <a:solidFill>
                <a:srgbClr val="FF000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00400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7D06-D125-4912-A642-8C7B763F3E22}" type="slidenum">
              <a:rPr lang="zh-TW" altLang="en-US" smtClean="0"/>
              <a:pPr/>
              <a:t>3</a:t>
            </a:fld>
            <a:endParaRPr lang="zh-TW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3528" y="620688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三、</a:t>
            </a:r>
            <a:r>
              <a:rPr lang="zh-TW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申請人簡介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64870474-151D-483A-98A4-C053A5BC14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018755"/>
              </p:ext>
            </p:extLst>
          </p:nvPr>
        </p:nvGraphicFramePr>
        <p:xfrm>
          <a:off x="611560" y="1628800"/>
          <a:ext cx="7776864" cy="4032449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241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24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2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75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11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</a:rPr>
                        <a:t>申請人姓名</a:t>
                      </a:r>
                      <a:endParaRPr lang="zh-TW" sz="18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kern="100" dirty="0">
                          <a:effectLst/>
                        </a:rPr>
                        <a:t>單位名稱</a:t>
                      </a:r>
                      <a:endParaRPr lang="zh-TW" altLang="en-US" sz="1800" b="1" kern="1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11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effectLst/>
                        </a:rPr>
                        <a:t>所屬聯誼會</a:t>
                      </a:r>
                      <a:endParaRPr lang="zh-TW" sz="18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</a:rPr>
                        <a:t>從農年資</a:t>
                      </a:r>
                      <a:endParaRPr lang="zh-TW" sz="18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 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11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effectLst/>
                        </a:rPr>
                        <a:t>單位</a:t>
                      </a:r>
                      <a:r>
                        <a:rPr lang="zh-TW" sz="1800" kern="100" dirty="0">
                          <a:effectLst/>
                        </a:rPr>
                        <a:t>人數</a:t>
                      </a:r>
                      <a:endParaRPr lang="zh-TW" sz="18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800" kern="100" dirty="0">
                          <a:effectLst/>
                        </a:rPr>
                        <a:t>面積</a:t>
                      </a:r>
                      <a:r>
                        <a:rPr lang="en-US" altLang="zh-TW" sz="1800" kern="100" dirty="0">
                          <a:effectLst/>
                        </a:rPr>
                        <a:t>/</a:t>
                      </a:r>
                      <a:r>
                        <a:rPr lang="zh-TW" altLang="en-US" sz="1800" kern="100" dirty="0">
                          <a:effectLst/>
                        </a:rPr>
                        <a:t>產量</a:t>
                      </a:r>
                      <a:endParaRPr lang="zh-TW" altLang="zh-TW" sz="18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4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</a:rPr>
                        <a:t>主要作物</a:t>
                      </a:r>
                      <a:r>
                        <a:rPr lang="en-US" altLang="zh-TW" sz="1800" kern="100" dirty="0">
                          <a:effectLst/>
                        </a:rPr>
                        <a:t>/</a:t>
                      </a:r>
                      <a:r>
                        <a:rPr lang="zh-TW" altLang="en-US" sz="1800" kern="100" dirty="0">
                          <a:effectLst/>
                        </a:rPr>
                        <a:t>產品</a:t>
                      </a:r>
                      <a:endParaRPr lang="zh-TW" sz="18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80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</a:rPr>
                        <a:t>主要客戶</a:t>
                      </a:r>
                      <a:r>
                        <a:rPr lang="en-US" sz="1800" kern="100" dirty="0">
                          <a:effectLst/>
                        </a:rPr>
                        <a:t>/</a:t>
                      </a:r>
                      <a:endParaRPr lang="zh-TW" sz="18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</a:rPr>
                        <a:t>營運對象</a:t>
                      </a:r>
                      <a:endParaRPr lang="zh-TW" sz="18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94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</a:rPr>
                        <a:t>經營簡介</a:t>
                      </a:r>
                      <a:endParaRPr lang="zh-TW" sz="18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400" b="0" dirty="0">
                        <a:solidFill>
                          <a:srgbClr val="00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2334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7D06-D125-4912-A642-8C7B763F3E22}" type="slidenum">
              <a:rPr lang="zh-TW" altLang="en-US" smtClean="0"/>
              <a:pPr/>
              <a:t>4</a:t>
            </a:fld>
            <a:endParaRPr lang="zh-TW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3528" y="1091843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一、合作對象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下列表格請自行增補調整</a:t>
            </a:r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7" name="矩形 6"/>
          <p:cNvSpPr/>
          <p:nvPr/>
        </p:nvSpPr>
        <p:spPr>
          <a:xfrm>
            <a:off x="323528" y="593026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貳、合作動機與方式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793509"/>
              </p:ext>
            </p:extLst>
          </p:nvPr>
        </p:nvGraphicFramePr>
        <p:xfrm>
          <a:off x="395537" y="1916832"/>
          <a:ext cx="8291263" cy="320649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5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70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2526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baseline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00" baseline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baseline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單位</a:t>
                      </a:r>
                      <a:endParaRPr lang="zh-TW" sz="1800" kern="100" baseline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altLang="zh-TW" sz="1800" kern="0" baseline="0" dirty="0">
                          <a:effectLst/>
                          <a:latin typeface="微軟正黑體" panose="020B0604030504040204" pitchFamily="34" charset="-120"/>
                          <a:ea typeface="+mn-ea"/>
                        </a:rPr>
                        <a:t>姓名</a:t>
                      </a:r>
                      <a:endParaRPr lang="zh-TW" sz="1800" kern="100" baseline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800" kern="0" baseline="0" dirty="0">
                          <a:effectLst/>
                          <a:latin typeface="微軟正黑體" panose="020B0604030504040204" pitchFamily="34" charset="-120"/>
                          <a:ea typeface="+mn-ea"/>
                        </a:rPr>
                        <a:t>職稱</a:t>
                      </a:r>
                      <a:endParaRPr lang="zh-TW" altLang="zh-TW" sz="1800" kern="100" baseline="0" dirty="0">
                        <a:effectLst/>
                        <a:latin typeface="微軟正黑體" panose="020B0604030504040204" pitchFamily="34" charset="-12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baseline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專長</a:t>
                      </a:r>
                      <a:endParaRPr lang="zh-TW" sz="1800" kern="100" baseline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1322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baseline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合作對象</a:t>
                      </a:r>
                      <a:r>
                        <a:rPr lang="en-US" sz="1800" kern="0" baseline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endParaRPr lang="zh-TW" sz="1800" kern="100" baseline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baseline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00" baseline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baseline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00" baseline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baseline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00" baseline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baseline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00" baseline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1322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baseline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合作對象</a:t>
                      </a:r>
                      <a:r>
                        <a:rPr lang="en-US" sz="1800" kern="0" baseline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endParaRPr lang="zh-TW" sz="1800" kern="100" baseline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baseline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00" baseline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baseline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00" baseline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baseline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00" baseline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baseline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00" baseline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1322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baseline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合作對象</a:t>
                      </a:r>
                      <a:r>
                        <a:rPr lang="en-US" sz="1800" kern="0" baseline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endParaRPr lang="zh-TW" sz="1800" kern="100" baseline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baseline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00" baseline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baseline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00" baseline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baseline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00" baseline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baseline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00" baseline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3612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7D06-D125-4912-A642-8C7B763F3E22}" type="slidenum"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pPr/>
              <a:t>5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583520"/>
            <a:ext cx="8280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二、合作動機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</a:p>
          <a:p>
            <a:pPr fontAlgn="base"/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撰寫建議：</a:t>
            </a:r>
            <a:endParaRPr lang="en-US" altLang="zh-TW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請說明找這些合作夥伴之原因</a:t>
            </a:r>
            <a:endParaRPr lang="en-US" altLang="zh-TW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合作夥伴如為在地農民團體、公協會團體</a:t>
            </a:r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合作社、產銷班、聯誼會、社區發展協會</a:t>
            </a:r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請詳述合作之動機及欲共同解決之問題</a:t>
            </a:r>
            <a:endParaRPr lang="en-US" altLang="zh-TW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2132856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三、合作方式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</a:p>
          <a:p>
            <a:pPr fontAlgn="base"/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撰寫建議：說明合作模式為提供諮詢、合作開發產品、合作模式</a:t>
            </a:r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等。</a:t>
            </a:r>
            <a:endParaRPr lang="en-US" altLang="zh-TW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393150"/>
              </p:ext>
            </p:extLst>
          </p:nvPr>
        </p:nvGraphicFramePr>
        <p:xfrm>
          <a:off x="395537" y="2804339"/>
          <a:ext cx="8291263" cy="321130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15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5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183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10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合作方式</a:t>
                      </a:r>
                      <a:endParaRPr lang="zh-TW" sz="18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合作對象</a:t>
                      </a:r>
                      <a:r>
                        <a:rPr lang="en-US" altLang="zh-TW" sz="1800" kern="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1 _______</a:t>
                      </a:r>
                      <a:endParaRPr lang="zh-TW" sz="18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zh-TW" sz="18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1192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合作對象</a:t>
                      </a:r>
                      <a:r>
                        <a:rPr lang="en-US" sz="1800" kern="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2 </a:t>
                      </a:r>
                      <a:r>
                        <a:rPr lang="en-US" altLang="zh-TW" sz="1800" kern="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_______</a:t>
                      </a:r>
                      <a:endParaRPr lang="zh-TW" sz="18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1192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合作對象</a:t>
                      </a:r>
                      <a:r>
                        <a:rPr lang="en-US" sz="1800" kern="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3 </a:t>
                      </a:r>
                      <a:r>
                        <a:rPr lang="en-US" altLang="zh-TW" sz="1800" kern="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_______</a:t>
                      </a:r>
                      <a:endParaRPr lang="zh-TW" sz="18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baseline="0" dirty="0">
                          <a:effectLst/>
                          <a:latin typeface="Calibri" panose="020F0502020204030204" pitchFamily="34" charset="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00" baseline="0" dirty="0">
                        <a:effectLst/>
                        <a:latin typeface="Calibri" panose="020F0502020204030204" pitchFamily="34" charset="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40409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052736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撰寫建議：</a:t>
            </a:r>
            <a:endParaRPr lang="en-US" altLang="zh-TW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說明執行本計畫所處的背景環境、需求、並說明主要營運模式，如可針對產業</a:t>
            </a:r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市場</a:t>
            </a:r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現況進行分析，分析結果應能與「合作動機」提出之問題呼應之。</a:t>
            </a:r>
            <a:endParaRPr lang="en-US" altLang="zh-TW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根據分析結果提出解決方案，及為落實解決方案所建立之具體工作模式。</a:t>
            </a:r>
            <a:endParaRPr lang="en-US" altLang="zh-TW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548680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參、產業環境及計畫營運說明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7D06-D125-4912-A642-8C7B763F3E22}" type="slidenum"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835389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052736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一、計畫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目標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撰寫建議：</a:t>
            </a:r>
            <a:endParaRPr lang="en-US" altLang="zh-TW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全程計畫目標，說明計畫執行</a:t>
            </a:r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個月後欲達成之目標</a:t>
            </a:r>
            <a:endParaRPr lang="en-US" altLang="zh-TW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分年度計畫目標，若為延續案或未來欲申請延續案，務必填寫此分年度之規劃及欲達成目標。</a:t>
            </a:r>
            <a:endParaRPr lang="en-US" altLang="zh-TW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en-US" altLang="zh-TW" b="1" dirty="0">
                <a:solidFill>
                  <a:srgbClr val="FF0000"/>
                </a:solidFill>
                <a:latin typeface="Calibri" panose="020F0502020204030204" pitchFamily="34" charset="0"/>
              </a:rPr>
              <a:t>※</a:t>
            </a:r>
            <a:r>
              <a:rPr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</a:rPr>
              <a:t>若</a:t>
            </a:r>
            <a:r>
              <a:rPr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未填寫分年度計畫目標，後續將無法提延續案</a:t>
            </a:r>
            <a:endParaRPr lang="en-US" altLang="zh-TW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548680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肆、計畫策略與進行方式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7D06-D125-4912-A642-8C7B763F3E22}" type="slidenum"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69767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7D06-D125-4912-A642-8C7B763F3E22}" type="slidenum">
              <a:rPr lang="zh-TW" altLang="en-US" smtClean="0">
                <a:latin typeface="Calibri" panose="020F0502020204030204" pitchFamily="34" charset="0"/>
                <a:ea typeface="微軟正黑體" panose="020B0604030504040204" pitchFamily="34" charset="-120"/>
              </a:rPr>
              <a:pPr/>
              <a:t>8</a:t>
            </a:fld>
            <a:endParaRPr lang="zh-TW" altLang="en-US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548680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二、</a:t>
            </a:r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執行策略與方法</a:t>
            </a:r>
            <a:endParaRPr lang="zh-TW" altLang="zh-TW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171800" y="5856766"/>
            <a:ext cx="4914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TW" altLang="en-US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撰寫說明：</a:t>
            </a:r>
            <a:endParaRPr lang="en-US" altLang="zh-TW" dirty="0">
              <a:solidFill>
                <a:srgbClr val="FF000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  <a:p>
            <a:pPr fontAlgn="base"/>
            <a:r>
              <a:rPr lang="en-US" altLang="zh-TW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一</a:t>
            </a:r>
            <a:r>
              <a:rPr lang="en-US" altLang="zh-TW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)</a:t>
            </a:r>
            <a:r>
              <a:rPr lang="zh-TW" altLang="en-US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計畫申請團隊工作占比應高於</a:t>
            </a:r>
            <a:r>
              <a:rPr lang="en-US" altLang="zh-TW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30%</a:t>
            </a:r>
          </a:p>
          <a:p>
            <a:pPr fontAlgn="base"/>
            <a:r>
              <a:rPr lang="en-US" altLang="zh-TW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二</a:t>
            </a:r>
            <a:r>
              <a:rPr lang="en-US" altLang="zh-TW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)</a:t>
            </a:r>
            <a:r>
              <a:rPr lang="zh-TW" altLang="en-US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欄位不足請自行增加</a:t>
            </a:r>
            <a:endParaRPr lang="zh-TW" altLang="zh-TW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15" name="文字方塊 114">
            <a:extLst>
              <a:ext uri="{FF2B5EF4-FFF2-40B4-BE49-F238E27FC236}">
                <a16:creationId xmlns:a16="http://schemas.microsoft.com/office/drawing/2014/main" id="{2A46BAA2-C0B6-4FD6-8975-48E3AAF8EEA4}"/>
              </a:ext>
            </a:extLst>
          </p:cNvPr>
          <p:cNvSpPr txBox="1"/>
          <p:nvPr/>
        </p:nvSpPr>
        <p:spPr>
          <a:xfrm>
            <a:off x="40179" y="3208094"/>
            <a:ext cx="1288104" cy="5670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計畫名稱</a:t>
            </a:r>
          </a:p>
        </p:txBody>
      </p:sp>
      <p:cxnSp>
        <p:nvCxnSpPr>
          <p:cNvPr id="116" name="直線接點 115">
            <a:extLst>
              <a:ext uri="{FF2B5EF4-FFF2-40B4-BE49-F238E27FC236}">
                <a16:creationId xmlns:a16="http://schemas.microsoft.com/office/drawing/2014/main" id="{46E2A012-B7E2-40BE-8543-F5D57B7FB841}"/>
              </a:ext>
            </a:extLst>
          </p:cNvPr>
          <p:cNvCxnSpPr>
            <a:stCxn id="115" idx="3"/>
          </p:cNvCxnSpPr>
          <p:nvPr/>
        </p:nvCxnSpPr>
        <p:spPr>
          <a:xfrm>
            <a:off x="1328283" y="3491602"/>
            <a:ext cx="6561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7" name="直線接點 116">
            <a:extLst>
              <a:ext uri="{FF2B5EF4-FFF2-40B4-BE49-F238E27FC236}">
                <a16:creationId xmlns:a16="http://schemas.microsoft.com/office/drawing/2014/main" id="{E00FA36B-1559-4474-9A49-D7ED14CE47C6}"/>
              </a:ext>
            </a:extLst>
          </p:cNvPr>
          <p:cNvCxnSpPr/>
          <p:nvPr/>
        </p:nvCxnSpPr>
        <p:spPr>
          <a:xfrm flipV="1">
            <a:off x="1984395" y="1537222"/>
            <a:ext cx="0" cy="195437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8" name="直線接點 117">
            <a:extLst>
              <a:ext uri="{FF2B5EF4-FFF2-40B4-BE49-F238E27FC236}">
                <a16:creationId xmlns:a16="http://schemas.microsoft.com/office/drawing/2014/main" id="{F20A21BB-0C70-4A16-8262-B7A447613759}"/>
              </a:ext>
            </a:extLst>
          </p:cNvPr>
          <p:cNvCxnSpPr/>
          <p:nvPr/>
        </p:nvCxnSpPr>
        <p:spPr>
          <a:xfrm flipV="1">
            <a:off x="1984395" y="3491601"/>
            <a:ext cx="0" cy="17595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9" name="文字方塊 118">
            <a:extLst>
              <a:ext uri="{FF2B5EF4-FFF2-40B4-BE49-F238E27FC236}">
                <a16:creationId xmlns:a16="http://schemas.microsoft.com/office/drawing/2014/main" id="{FE33F7D7-A47D-4E5F-97D7-FC857C056B63}"/>
              </a:ext>
            </a:extLst>
          </p:cNvPr>
          <p:cNvSpPr txBox="1"/>
          <p:nvPr/>
        </p:nvSpPr>
        <p:spPr>
          <a:xfrm>
            <a:off x="2650977" y="3162919"/>
            <a:ext cx="1878411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B:</a:t>
            </a:r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分項工作名稱</a:t>
            </a:r>
          </a:p>
        </p:txBody>
      </p:sp>
      <p:sp>
        <p:nvSpPr>
          <p:cNvPr id="120" name="文字方塊 119">
            <a:extLst>
              <a:ext uri="{FF2B5EF4-FFF2-40B4-BE49-F238E27FC236}">
                <a16:creationId xmlns:a16="http://schemas.microsoft.com/office/drawing/2014/main" id="{1E64B3F8-78EC-4102-9A62-BF5D202070A2}"/>
              </a:ext>
            </a:extLst>
          </p:cNvPr>
          <p:cNvSpPr txBox="1"/>
          <p:nvPr/>
        </p:nvSpPr>
        <p:spPr>
          <a:xfrm>
            <a:off x="2650977" y="1218703"/>
            <a:ext cx="1878411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A:</a:t>
            </a:r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分項工作名稱</a:t>
            </a:r>
          </a:p>
        </p:txBody>
      </p:sp>
      <p:cxnSp>
        <p:nvCxnSpPr>
          <p:cNvPr id="121" name="直線接點 120">
            <a:extLst>
              <a:ext uri="{FF2B5EF4-FFF2-40B4-BE49-F238E27FC236}">
                <a16:creationId xmlns:a16="http://schemas.microsoft.com/office/drawing/2014/main" id="{8E6C3277-3749-4702-8714-BFEF0B6BED85}"/>
              </a:ext>
            </a:extLst>
          </p:cNvPr>
          <p:cNvCxnSpPr/>
          <p:nvPr/>
        </p:nvCxnSpPr>
        <p:spPr>
          <a:xfrm flipV="1">
            <a:off x="1957733" y="1541869"/>
            <a:ext cx="693244" cy="42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2" name="直線接點 121">
            <a:extLst>
              <a:ext uri="{FF2B5EF4-FFF2-40B4-BE49-F238E27FC236}">
                <a16:creationId xmlns:a16="http://schemas.microsoft.com/office/drawing/2014/main" id="{9CEC277A-2860-4BC5-9D0C-7945C76061F1}"/>
              </a:ext>
            </a:extLst>
          </p:cNvPr>
          <p:cNvCxnSpPr/>
          <p:nvPr/>
        </p:nvCxnSpPr>
        <p:spPr>
          <a:xfrm>
            <a:off x="1979712" y="5226875"/>
            <a:ext cx="586474" cy="23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3" name="文字方塊 122">
            <a:extLst>
              <a:ext uri="{FF2B5EF4-FFF2-40B4-BE49-F238E27FC236}">
                <a16:creationId xmlns:a16="http://schemas.microsoft.com/office/drawing/2014/main" id="{36D62062-8983-4922-89D4-361E7B3DE79F}"/>
              </a:ext>
            </a:extLst>
          </p:cNvPr>
          <p:cNvSpPr txBox="1"/>
          <p:nvPr/>
        </p:nvSpPr>
        <p:spPr>
          <a:xfrm>
            <a:off x="2620686" y="4891111"/>
            <a:ext cx="184533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C:</a:t>
            </a:r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分項工作名稱</a:t>
            </a:r>
          </a:p>
        </p:txBody>
      </p:sp>
      <p:cxnSp>
        <p:nvCxnSpPr>
          <p:cNvPr id="124" name="直線接點 123">
            <a:extLst>
              <a:ext uri="{FF2B5EF4-FFF2-40B4-BE49-F238E27FC236}">
                <a16:creationId xmlns:a16="http://schemas.microsoft.com/office/drawing/2014/main" id="{1331B8FE-8AA8-4DF6-B7A8-FBF6218BE323}"/>
              </a:ext>
            </a:extLst>
          </p:cNvPr>
          <p:cNvCxnSpPr/>
          <p:nvPr/>
        </p:nvCxnSpPr>
        <p:spPr>
          <a:xfrm>
            <a:off x="4529387" y="1546078"/>
            <a:ext cx="80012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5" name="文字方塊 124">
            <a:extLst>
              <a:ext uri="{FF2B5EF4-FFF2-40B4-BE49-F238E27FC236}">
                <a16:creationId xmlns:a16="http://schemas.microsoft.com/office/drawing/2014/main" id="{6F7DADD2-14A1-428F-A63B-EB84E77F73A0}"/>
              </a:ext>
            </a:extLst>
          </p:cNvPr>
          <p:cNvSpPr txBox="1"/>
          <p:nvPr/>
        </p:nvSpPr>
        <p:spPr>
          <a:xfrm>
            <a:off x="5329516" y="1361412"/>
            <a:ext cx="165618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A2:</a:t>
            </a:r>
            <a:endParaRPr lang="zh-TW" altLang="en-US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26" name="文字方塊 125">
            <a:extLst>
              <a:ext uri="{FF2B5EF4-FFF2-40B4-BE49-F238E27FC236}">
                <a16:creationId xmlns:a16="http://schemas.microsoft.com/office/drawing/2014/main" id="{E91D6575-A9A0-42DC-AC3D-E164EFAF5C87}"/>
              </a:ext>
            </a:extLst>
          </p:cNvPr>
          <p:cNvSpPr txBox="1"/>
          <p:nvPr/>
        </p:nvSpPr>
        <p:spPr>
          <a:xfrm>
            <a:off x="5342068" y="1971244"/>
            <a:ext cx="165618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A3:</a:t>
            </a:r>
            <a:endParaRPr lang="zh-TW" altLang="en-US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cxnSp>
        <p:nvCxnSpPr>
          <p:cNvPr id="127" name="直線接點 126">
            <a:extLst>
              <a:ext uri="{FF2B5EF4-FFF2-40B4-BE49-F238E27FC236}">
                <a16:creationId xmlns:a16="http://schemas.microsoft.com/office/drawing/2014/main" id="{C5F3E33B-2FB9-4E06-8E94-9E5C800933D3}"/>
              </a:ext>
            </a:extLst>
          </p:cNvPr>
          <p:cNvCxnSpPr>
            <a:cxnSpLocks/>
            <a:stCxn id="123" idx="3"/>
          </p:cNvCxnSpPr>
          <p:nvPr/>
        </p:nvCxnSpPr>
        <p:spPr>
          <a:xfrm>
            <a:off x="4466020" y="5214277"/>
            <a:ext cx="30351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8" name="文字方塊 127">
            <a:extLst>
              <a:ext uri="{FF2B5EF4-FFF2-40B4-BE49-F238E27FC236}">
                <a16:creationId xmlns:a16="http://schemas.microsoft.com/office/drawing/2014/main" id="{C2656F8E-E8E0-4381-8747-834207949069}"/>
              </a:ext>
            </a:extLst>
          </p:cNvPr>
          <p:cNvSpPr txBox="1"/>
          <p:nvPr/>
        </p:nvSpPr>
        <p:spPr>
          <a:xfrm>
            <a:off x="5342068" y="3286110"/>
            <a:ext cx="165618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B2:</a:t>
            </a:r>
            <a:endParaRPr lang="zh-TW" altLang="en-US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29" name="文字方塊 128">
            <a:extLst>
              <a:ext uri="{FF2B5EF4-FFF2-40B4-BE49-F238E27FC236}">
                <a16:creationId xmlns:a16="http://schemas.microsoft.com/office/drawing/2014/main" id="{2DF757D3-DCA8-4C62-8D1C-5BB6FA6A23F4}"/>
              </a:ext>
            </a:extLst>
          </p:cNvPr>
          <p:cNvSpPr txBox="1"/>
          <p:nvPr/>
        </p:nvSpPr>
        <p:spPr>
          <a:xfrm>
            <a:off x="5342068" y="2658863"/>
            <a:ext cx="165618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B1:</a:t>
            </a:r>
            <a:endParaRPr lang="zh-TW" altLang="en-US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30" name="文字方塊 129">
            <a:extLst>
              <a:ext uri="{FF2B5EF4-FFF2-40B4-BE49-F238E27FC236}">
                <a16:creationId xmlns:a16="http://schemas.microsoft.com/office/drawing/2014/main" id="{BB46C386-8C6D-46C2-ACD1-B4A67AB5B6D3}"/>
              </a:ext>
            </a:extLst>
          </p:cNvPr>
          <p:cNvSpPr txBox="1"/>
          <p:nvPr/>
        </p:nvSpPr>
        <p:spPr>
          <a:xfrm>
            <a:off x="5342068" y="3909413"/>
            <a:ext cx="165618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B3:</a:t>
            </a:r>
            <a:endParaRPr lang="zh-TW" altLang="en-US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31" name="文字方塊 130">
            <a:extLst>
              <a:ext uri="{FF2B5EF4-FFF2-40B4-BE49-F238E27FC236}">
                <a16:creationId xmlns:a16="http://schemas.microsoft.com/office/drawing/2014/main" id="{FF0086F1-CA29-4497-9447-17AAAE78A84C}"/>
              </a:ext>
            </a:extLst>
          </p:cNvPr>
          <p:cNvSpPr txBox="1"/>
          <p:nvPr/>
        </p:nvSpPr>
        <p:spPr>
          <a:xfrm>
            <a:off x="5342068" y="5385875"/>
            <a:ext cx="165618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C2:</a:t>
            </a:r>
            <a:endParaRPr lang="zh-TW" altLang="en-US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32" name="文字方塊 131">
            <a:extLst>
              <a:ext uri="{FF2B5EF4-FFF2-40B4-BE49-F238E27FC236}">
                <a16:creationId xmlns:a16="http://schemas.microsoft.com/office/drawing/2014/main" id="{9518A4B6-919F-4E26-9B97-BAC97AB0014C}"/>
              </a:ext>
            </a:extLst>
          </p:cNvPr>
          <p:cNvSpPr txBox="1"/>
          <p:nvPr/>
        </p:nvSpPr>
        <p:spPr>
          <a:xfrm>
            <a:off x="5342068" y="4673780"/>
            <a:ext cx="165618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C1:</a:t>
            </a:r>
            <a:endParaRPr lang="zh-TW" altLang="en-US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cxnSp>
        <p:nvCxnSpPr>
          <p:cNvPr id="133" name="直線接點 132">
            <a:extLst>
              <a:ext uri="{FF2B5EF4-FFF2-40B4-BE49-F238E27FC236}">
                <a16:creationId xmlns:a16="http://schemas.microsoft.com/office/drawing/2014/main" id="{5D7B009A-1C3E-4F07-9FCB-07BFDE87600C}"/>
              </a:ext>
            </a:extLst>
          </p:cNvPr>
          <p:cNvCxnSpPr/>
          <p:nvPr/>
        </p:nvCxnSpPr>
        <p:spPr>
          <a:xfrm>
            <a:off x="4761493" y="4881487"/>
            <a:ext cx="56802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直線接點 133">
            <a:extLst>
              <a:ext uri="{FF2B5EF4-FFF2-40B4-BE49-F238E27FC236}">
                <a16:creationId xmlns:a16="http://schemas.microsoft.com/office/drawing/2014/main" id="{7A70A486-F3A9-4FD0-874D-C995A912497D}"/>
              </a:ext>
            </a:extLst>
          </p:cNvPr>
          <p:cNvCxnSpPr/>
          <p:nvPr/>
        </p:nvCxnSpPr>
        <p:spPr>
          <a:xfrm>
            <a:off x="4753452" y="5611191"/>
            <a:ext cx="58410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5" name="直線接點 134">
            <a:extLst>
              <a:ext uri="{FF2B5EF4-FFF2-40B4-BE49-F238E27FC236}">
                <a16:creationId xmlns:a16="http://schemas.microsoft.com/office/drawing/2014/main" id="{4A8D3545-0192-470C-88AA-B4964B06320B}"/>
              </a:ext>
            </a:extLst>
          </p:cNvPr>
          <p:cNvCxnSpPr/>
          <p:nvPr/>
        </p:nvCxnSpPr>
        <p:spPr>
          <a:xfrm flipV="1">
            <a:off x="4761493" y="4881487"/>
            <a:ext cx="0" cy="7297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6" name="文字方塊 135">
            <a:extLst>
              <a:ext uri="{FF2B5EF4-FFF2-40B4-BE49-F238E27FC236}">
                <a16:creationId xmlns:a16="http://schemas.microsoft.com/office/drawing/2014/main" id="{BE949B42-4B4F-4F2F-956B-DC8E39144456}"/>
              </a:ext>
            </a:extLst>
          </p:cNvPr>
          <p:cNvSpPr txBox="1"/>
          <p:nvPr/>
        </p:nvSpPr>
        <p:spPr>
          <a:xfrm>
            <a:off x="3241284" y="1940524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權重</a:t>
            </a: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:30%</a:t>
            </a:r>
            <a:endParaRPr lang="zh-TW" altLang="en-US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37" name="文字方塊 136">
            <a:extLst>
              <a:ext uri="{FF2B5EF4-FFF2-40B4-BE49-F238E27FC236}">
                <a16:creationId xmlns:a16="http://schemas.microsoft.com/office/drawing/2014/main" id="{D15F3806-ED10-4164-B46D-2A32F11831CF}"/>
              </a:ext>
            </a:extLst>
          </p:cNvPr>
          <p:cNvSpPr txBox="1"/>
          <p:nvPr/>
        </p:nvSpPr>
        <p:spPr>
          <a:xfrm>
            <a:off x="3241284" y="3919785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權重</a:t>
            </a: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:30%</a:t>
            </a:r>
            <a:endParaRPr lang="zh-TW" altLang="en-US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38" name="文字方塊 137">
            <a:extLst>
              <a:ext uri="{FF2B5EF4-FFF2-40B4-BE49-F238E27FC236}">
                <a16:creationId xmlns:a16="http://schemas.microsoft.com/office/drawing/2014/main" id="{4AC7F2D1-BBC1-4BB9-8B1C-6096CA1B1C5D}"/>
              </a:ext>
            </a:extLst>
          </p:cNvPr>
          <p:cNvSpPr txBox="1"/>
          <p:nvPr/>
        </p:nvSpPr>
        <p:spPr>
          <a:xfrm>
            <a:off x="3201260" y="5651251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權重</a:t>
            </a: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:40%</a:t>
            </a:r>
            <a:endParaRPr lang="zh-TW" altLang="en-US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cxnSp>
        <p:nvCxnSpPr>
          <p:cNvPr id="139" name="直線接點 138">
            <a:extLst>
              <a:ext uri="{FF2B5EF4-FFF2-40B4-BE49-F238E27FC236}">
                <a16:creationId xmlns:a16="http://schemas.microsoft.com/office/drawing/2014/main" id="{1EC9B48E-55C9-4D47-BEAA-DBC3A1CA2BEA}"/>
              </a:ext>
            </a:extLst>
          </p:cNvPr>
          <p:cNvCxnSpPr/>
          <p:nvPr/>
        </p:nvCxnSpPr>
        <p:spPr>
          <a:xfrm>
            <a:off x="4529386" y="3470776"/>
            <a:ext cx="80012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0" name="文字方塊 139">
            <a:extLst>
              <a:ext uri="{FF2B5EF4-FFF2-40B4-BE49-F238E27FC236}">
                <a16:creationId xmlns:a16="http://schemas.microsoft.com/office/drawing/2014/main" id="{D78CE451-3815-4450-BB5D-7B455C316660}"/>
              </a:ext>
            </a:extLst>
          </p:cNvPr>
          <p:cNvSpPr txBox="1"/>
          <p:nvPr/>
        </p:nvSpPr>
        <p:spPr>
          <a:xfrm>
            <a:off x="6998252" y="1353427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執行單位</a:t>
            </a: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:</a:t>
            </a:r>
            <a:endParaRPr lang="zh-TW" altLang="en-US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41" name="文字方塊 140">
            <a:extLst>
              <a:ext uri="{FF2B5EF4-FFF2-40B4-BE49-F238E27FC236}">
                <a16:creationId xmlns:a16="http://schemas.microsoft.com/office/drawing/2014/main" id="{5190D452-DC9C-4DA2-8083-E5B2FB1F7EB5}"/>
              </a:ext>
            </a:extLst>
          </p:cNvPr>
          <p:cNvSpPr txBox="1"/>
          <p:nvPr/>
        </p:nvSpPr>
        <p:spPr>
          <a:xfrm>
            <a:off x="6985700" y="1992207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執行單位</a:t>
            </a: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:</a:t>
            </a:r>
            <a:endParaRPr lang="zh-TW" altLang="en-US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42" name="文字方塊 141">
            <a:extLst>
              <a:ext uri="{FF2B5EF4-FFF2-40B4-BE49-F238E27FC236}">
                <a16:creationId xmlns:a16="http://schemas.microsoft.com/office/drawing/2014/main" id="{DC4A71A2-C760-417C-A255-70C852381788}"/>
              </a:ext>
            </a:extLst>
          </p:cNvPr>
          <p:cNvSpPr txBox="1"/>
          <p:nvPr/>
        </p:nvSpPr>
        <p:spPr>
          <a:xfrm>
            <a:off x="6979100" y="2631853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執行單位</a:t>
            </a: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:</a:t>
            </a:r>
            <a:endParaRPr lang="zh-TW" altLang="en-US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43" name="文字方塊 142">
            <a:extLst>
              <a:ext uri="{FF2B5EF4-FFF2-40B4-BE49-F238E27FC236}">
                <a16:creationId xmlns:a16="http://schemas.microsoft.com/office/drawing/2014/main" id="{648B3815-A7BB-4ABC-93EC-281F469DD9FB}"/>
              </a:ext>
            </a:extLst>
          </p:cNvPr>
          <p:cNvSpPr txBox="1"/>
          <p:nvPr/>
        </p:nvSpPr>
        <p:spPr>
          <a:xfrm>
            <a:off x="6979100" y="3270633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執行單位</a:t>
            </a: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:</a:t>
            </a:r>
            <a:endParaRPr lang="zh-TW" altLang="en-US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44" name="文字方塊 143">
            <a:extLst>
              <a:ext uri="{FF2B5EF4-FFF2-40B4-BE49-F238E27FC236}">
                <a16:creationId xmlns:a16="http://schemas.microsoft.com/office/drawing/2014/main" id="{7E393F74-6C5C-4379-AE50-A8FCA8170433}"/>
              </a:ext>
            </a:extLst>
          </p:cNvPr>
          <p:cNvSpPr txBox="1"/>
          <p:nvPr/>
        </p:nvSpPr>
        <p:spPr>
          <a:xfrm>
            <a:off x="6966548" y="3909413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執行單位</a:t>
            </a: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:</a:t>
            </a:r>
            <a:endParaRPr lang="zh-TW" altLang="en-US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45" name="文字方塊 144">
            <a:extLst>
              <a:ext uri="{FF2B5EF4-FFF2-40B4-BE49-F238E27FC236}">
                <a16:creationId xmlns:a16="http://schemas.microsoft.com/office/drawing/2014/main" id="{2F74F0CD-465F-4F75-96C7-0D969B1BE1F2}"/>
              </a:ext>
            </a:extLst>
          </p:cNvPr>
          <p:cNvSpPr txBox="1"/>
          <p:nvPr/>
        </p:nvSpPr>
        <p:spPr>
          <a:xfrm>
            <a:off x="6979100" y="471491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執行單位</a:t>
            </a: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:</a:t>
            </a:r>
            <a:endParaRPr lang="zh-TW" altLang="en-US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46" name="文字方塊 145">
            <a:extLst>
              <a:ext uri="{FF2B5EF4-FFF2-40B4-BE49-F238E27FC236}">
                <a16:creationId xmlns:a16="http://schemas.microsoft.com/office/drawing/2014/main" id="{F7C81B7F-0B13-4B26-A1CB-97052D3D776D}"/>
              </a:ext>
            </a:extLst>
          </p:cNvPr>
          <p:cNvSpPr txBox="1"/>
          <p:nvPr/>
        </p:nvSpPr>
        <p:spPr>
          <a:xfrm>
            <a:off x="6979100" y="535369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執行單位</a:t>
            </a: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:</a:t>
            </a:r>
            <a:endParaRPr lang="zh-TW" altLang="en-US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cxnSp>
        <p:nvCxnSpPr>
          <p:cNvPr id="147" name="直線接點 146">
            <a:extLst>
              <a:ext uri="{FF2B5EF4-FFF2-40B4-BE49-F238E27FC236}">
                <a16:creationId xmlns:a16="http://schemas.microsoft.com/office/drawing/2014/main" id="{7ECFB65E-392C-4AB8-8DB7-83DA7A0F8EF0}"/>
              </a:ext>
            </a:extLst>
          </p:cNvPr>
          <p:cNvCxnSpPr/>
          <p:nvPr/>
        </p:nvCxnSpPr>
        <p:spPr>
          <a:xfrm>
            <a:off x="4761492" y="930671"/>
            <a:ext cx="56802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8" name="直線接點 147">
            <a:extLst>
              <a:ext uri="{FF2B5EF4-FFF2-40B4-BE49-F238E27FC236}">
                <a16:creationId xmlns:a16="http://schemas.microsoft.com/office/drawing/2014/main" id="{C8000665-C144-4C09-9305-74908D16A25E}"/>
              </a:ext>
            </a:extLst>
          </p:cNvPr>
          <p:cNvCxnSpPr/>
          <p:nvPr/>
        </p:nvCxnSpPr>
        <p:spPr>
          <a:xfrm>
            <a:off x="4769534" y="2154807"/>
            <a:ext cx="56802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9" name="直線接點 148">
            <a:extLst>
              <a:ext uri="{FF2B5EF4-FFF2-40B4-BE49-F238E27FC236}">
                <a16:creationId xmlns:a16="http://schemas.microsoft.com/office/drawing/2014/main" id="{140FDAD3-875C-4968-BA0E-624A0C42197C}"/>
              </a:ext>
            </a:extLst>
          </p:cNvPr>
          <p:cNvCxnSpPr/>
          <p:nvPr/>
        </p:nvCxnSpPr>
        <p:spPr>
          <a:xfrm>
            <a:off x="4769534" y="2874887"/>
            <a:ext cx="56802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0" name="直線接點 149">
            <a:extLst>
              <a:ext uri="{FF2B5EF4-FFF2-40B4-BE49-F238E27FC236}">
                <a16:creationId xmlns:a16="http://schemas.microsoft.com/office/drawing/2014/main" id="{B6F86E5C-CB32-4B50-A81A-CD2EFCB8B25D}"/>
              </a:ext>
            </a:extLst>
          </p:cNvPr>
          <p:cNvCxnSpPr/>
          <p:nvPr/>
        </p:nvCxnSpPr>
        <p:spPr>
          <a:xfrm>
            <a:off x="4769534" y="4099023"/>
            <a:ext cx="56802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1" name="直線接點 150">
            <a:extLst>
              <a:ext uri="{FF2B5EF4-FFF2-40B4-BE49-F238E27FC236}">
                <a16:creationId xmlns:a16="http://schemas.microsoft.com/office/drawing/2014/main" id="{E641C04A-F73E-4168-837C-846F57F08C36}"/>
              </a:ext>
            </a:extLst>
          </p:cNvPr>
          <p:cNvCxnSpPr/>
          <p:nvPr/>
        </p:nvCxnSpPr>
        <p:spPr>
          <a:xfrm flipV="1">
            <a:off x="4769534" y="930671"/>
            <a:ext cx="0" cy="122413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2" name="直線接點 151">
            <a:extLst>
              <a:ext uri="{FF2B5EF4-FFF2-40B4-BE49-F238E27FC236}">
                <a16:creationId xmlns:a16="http://schemas.microsoft.com/office/drawing/2014/main" id="{B0F0C3A5-6DA1-42F1-9BD7-361566B5C5B2}"/>
              </a:ext>
            </a:extLst>
          </p:cNvPr>
          <p:cNvCxnSpPr/>
          <p:nvPr/>
        </p:nvCxnSpPr>
        <p:spPr>
          <a:xfrm flipV="1">
            <a:off x="4769534" y="2874887"/>
            <a:ext cx="0" cy="122413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3" name="文字方塊 152">
            <a:extLst>
              <a:ext uri="{FF2B5EF4-FFF2-40B4-BE49-F238E27FC236}">
                <a16:creationId xmlns:a16="http://schemas.microsoft.com/office/drawing/2014/main" id="{F55278D4-0159-4680-9C33-FB67F6205B33}"/>
              </a:ext>
            </a:extLst>
          </p:cNvPr>
          <p:cNvSpPr txBox="1"/>
          <p:nvPr/>
        </p:nvSpPr>
        <p:spPr>
          <a:xfrm>
            <a:off x="5351536" y="665693"/>
            <a:ext cx="165618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A1:</a:t>
            </a:r>
            <a:endParaRPr lang="zh-TW" altLang="en-US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54" name="文字方塊 153">
            <a:extLst>
              <a:ext uri="{FF2B5EF4-FFF2-40B4-BE49-F238E27FC236}">
                <a16:creationId xmlns:a16="http://schemas.microsoft.com/office/drawing/2014/main" id="{13FCFDDE-350E-4383-8190-57B638EAE8C7}"/>
              </a:ext>
            </a:extLst>
          </p:cNvPr>
          <p:cNvSpPr txBox="1"/>
          <p:nvPr/>
        </p:nvSpPr>
        <p:spPr>
          <a:xfrm>
            <a:off x="7020272" y="665693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Calibri" panose="020F0502020204030204" pitchFamily="34" charset="0"/>
                <a:ea typeface="微軟正黑體" panose="020B0604030504040204" pitchFamily="34" charset="-120"/>
              </a:rPr>
              <a:t>執行單位</a:t>
            </a:r>
            <a:r>
              <a:rPr lang="en-US" altLang="zh-TW" dirty="0">
                <a:latin typeface="Calibri" panose="020F0502020204030204" pitchFamily="34" charset="0"/>
                <a:ea typeface="微軟正黑體" panose="020B0604030504040204" pitchFamily="34" charset="-120"/>
              </a:rPr>
              <a:t>:</a:t>
            </a:r>
            <a:endParaRPr lang="zh-TW" altLang="en-US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cxnSp>
        <p:nvCxnSpPr>
          <p:cNvPr id="155" name="直線接點 154">
            <a:extLst>
              <a:ext uri="{FF2B5EF4-FFF2-40B4-BE49-F238E27FC236}">
                <a16:creationId xmlns:a16="http://schemas.microsoft.com/office/drawing/2014/main" id="{18CC6869-D295-45C2-98C8-9384D3049D18}"/>
              </a:ext>
            </a:extLst>
          </p:cNvPr>
          <p:cNvCxnSpPr/>
          <p:nvPr/>
        </p:nvCxnSpPr>
        <p:spPr>
          <a:xfrm>
            <a:off x="1979712" y="3486084"/>
            <a:ext cx="586474" cy="23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556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3002</TotalTime>
  <Words>1069</Words>
  <Application>Microsoft Office PowerPoint</Application>
  <PresentationFormat>如螢幕大小 (4:3)</PresentationFormat>
  <Paragraphs>275</Paragraphs>
  <Slides>14</Slides>
  <Notes>3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14</vt:i4>
      </vt:variant>
    </vt:vector>
  </HeadingPairs>
  <TitlesOfParts>
    <vt:vector size="19" baseType="lpstr">
      <vt:lpstr>Callibri</vt:lpstr>
      <vt:lpstr>微軟正黑體</vt:lpstr>
      <vt:lpstr>Arial</vt:lpstr>
      <vt:lpstr>Calibri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cpc</dc:creator>
  <cp:lastModifiedBy>李俊緯</cp:lastModifiedBy>
  <cp:revision>139</cp:revision>
  <cp:lastPrinted>2018-05-25T00:58:54Z</cp:lastPrinted>
  <dcterms:created xsi:type="dcterms:W3CDTF">2018-04-19T08:40:57Z</dcterms:created>
  <dcterms:modified xsi:type="dcterms:W3CDTF">2024-05-16T08:13:05Z</dcterms:modified>
</cp:coreProperties>
</file>